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27793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F34997D-2B56-404C-93F4-54091C510CBD}" type="datetime1">
              <a:rPr lang="en-US" smtClean="0"/>
              <a:t>4/1/2020</a:t>
            </a:fld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0" y="-1"/>
            <a:ext cx="365700" cy="685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309558" y="680477"/>
            <a:ext cx="456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69073" y="680477"/>
            <a:ext cx="273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250020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221768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9144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1" cap="none">
                <a:effectLst>
                  <a:reflection blurRad="12700" stA="34000" endA="740" endPos="53000" dir="5400000" sy="-100000" algn="bl" rotWithShape="0"/>
                </a:effectLs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255291" y="5047394"/>
            <a:ext cx="73200" cy="169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255291" y="4796819"/>
            <a:ext cx="732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255291" y="4637685"/>
            <a:ext cx="73200" cy="137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255291" y="4542559"/>
            <a:ext cx="73200" cy="7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 rtl="0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5F6ACC5-3700-4FAD-8B92-E4DF119D9567}" type="datetime1">
              <a:rPr lang="en-US" smtClean="0"/>
              <a:t>4/1/2020</a:t>
            </a:fld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>
            <a:spLocks noGrp="1"/>
          </p:cNvSpPr>
          <p:nvPr>
            <p:ph type="title"/>
          </p:nvPr>
        </p:nvSpPr>
        <p:spPr>
          <a:xfrm rot="5400000">
            <a:off x="4694250" y="2209789"/>
            <a:ext cx="58515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2"/>
          <p:cNvSpPr txBox="1">
            <a:spLocks noGrp="1"/>
          </p:cNvSpPr>
          <p:nvPr>
            <p:ph type="body" idx="1"/>
          </p:nvPr>
        </p:nvSpPr>
        <p:spPr>
          <a:xfrm rot="5400000">
            <a:off x="617550" y="266689"/>
            <a:ext cx="5851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 rtl="0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4ED4F33-EDED-4CA9-9960-134FA771E34D}" type="datetime1">
              <a:rPr lang="en-US" smtClean="0"/>
              <a:t>4/1/2020</a:t>
            </a:fld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 rtl="0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4094622-B51F-4BFF-A515-D0AF3BB330DB}" type="datetime1">
              <a:rPr lang="en-US" smtClean="0"/>
              <a:t>4/1/2020</a:t>
            </a:fld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4828952" y="1073888"/>
            <a:ext cx="4322134" cy="5791200"/>
          </a:xfrm>
          <a:custGeom>
            <a:avLst/>
            <a:gdLst/>
            <a:ahLst/>
            <a:cxnLst/>
            <a:rect l="l" t="t" r="r" b="b"/>
            <a:pathLst>
              <a:path w="2736" h="3648" extrusionOk="0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373966" y="0"/>
            <a:ext cx="5514534" cy="6615337"/>
          </a:xfrm>
          <a:custGeom>
            <a:avLst/>
            <a:gdLst/>
            <a:ahLst/>
            <a:cxnLst/>
            <a:rect l="l" t="t" r="r" b="b"/>
            <a:pathLst>
              <a:path w="3504" h="4128" extrusionOk="0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4" name="Google Shape;44;p4"/>
          <p:cNvSpPr/>
          <p:nvPr/>
        </p:nvSpPr>
        <p:spPr>
          <a:xfrm rot="5236411">
            <a:off x="4462129" y="1483602"/>
            <a:ext cx="4114801" cy="1188719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5943600" y="0"/>
            <a:ext cx="2743200" cy="4267200"/>
          </a:xfrm>
          <a:custGeom>
            <a:avLst/>
            <a:gdLst/>
            <a:ahLst/>
            <a:cxnLst/>
            <a:rect l="l" t="t" r="r" b="b"/>
            <a:pathLst>
              <a:path w="1728" h="2688" extrusionOk="0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5943600" y="4267200"/>
            <a:ext cx="3200400" cy="1143000"/>
          </a:xfrm>
          <a:custGeom>
            <a:avLst/>
            <a:gdLst/>
            <a:ahLst/>
            <a:cxnLst/>
            <a:rect l="l" t="t" r="r" b="b"/>
            <a:pathLst>
              <a:path w="2016" h="720" extrusionOk="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5943600" y="0"/>
            <a:ext cx="1371600" cy="4267200"/>
          </a:xfrm>
          <a:custGeom>
            <a:avLst/>
            <a:gdLst/>
            <a:ahLst/>
            <a:cxnLst/>
            <a:rect l="l" t="t" r="r" b="b"/>
            <a:pathLst>
              <a:path w="864" h="2688" extrusionOk="0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Google Shape;48;p4"/>
          <p:cNvSpPr/>
          <p:nvPr/>
        </p:nvSpPr>
        <p:spPr>
          <a:xfrm>
            <a:off x="5948363" y="4246563"/>
            <a:ext cx="2090738" cy="2611438"/>
          </a:xfrm>
          <a:custGeom>
            <a:avLst/>
            <a:gdLst/>
            <a:ahLst/>
            <a:cxnLst/>
            <a:rect l="l" t="t" r="r" b="b"/>
            <a:pathLst>
              <a:path w="1317" h="1645" extrusionOk="0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5943600" y="4267200"/>
            <a:ext cx="1600200" cy="2590800"/>
          </a:xfrm>
          <a:custGeom>
            <a:avLst/>
            <a:gdLst/>
            <a:ahLst/>
            <a:cxnLst/>
            <a:rect l="l" t="t" r="r" b="b"/>
            <a:pathLst>
              <a:path w="1008" h="1632" extrusionOk="0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5943600" y="1371600"/>
            <a:ext cx="3200400" cy="2895600"/>
          </a:xfrm>
          <a:custGeom>
            <a:avLst/>
            <a:gdLst/>
            <a:ahLst/>
            <a:cxnLst/>
            <a:rect l="l" t="t" r="r" b="b"/>
            <a:pathLst>
              <a:path w="2016" h="1824" extrusionOk="0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5943600" y="1752600"/>
            <a:ext cx="3200400" cy="2514600"/>
          </a:xfrm>
          <a:custGeom>
            <a:avLst/>
            <a:gdLst/>
            <a:ahLst/>
            <a:cxnLst/>
            <a:rect l="l" t="t" r="r" b="b"/>
            <a:pathLst>
              <a:path w="2016" h="1584" extrusionOk="0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4"/>
          <p:cNvSpPr/>
          <p:nvPr/>
        </p:nvSpPr>
        <p:spPr>
          <a:xfrm>
            <a:off x="990600" y="4267200"/>
            <a:ext cx="4953000" cy="2590800"/>
          </a:xfrm>
          <a:custGeom>
            <a:avLst/>
            <a:gdLst/>
            <a:ahLst/>
            <a:cxnLst/>
            <a:rect l="l" t="t" r="r" b="b"/>
            <a:pathLst>
              <a:path w="3120" h="1632" extrusionOk="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533400" y="4267200"/>
            <a:ext cx="5334000" cy="2590800"/>
          </a:xfrm>
          <a:custGeom>
            <a:avLst/>
            <a:gdLst/>
            <a:ahLst/>
            <a:cxnLst/>
            <a:rect l="l" t="t" r="r" b="b"/>
            <a:pathLst>
              <a:path w="3360" h="1632" extrusionOk="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366824" y="2438400"/>
            <a:ext cx="5638800" cy="1828800"/>
          </a:xfrm>
          <a:custGeom>
            <a:avLst/>
            <a:gdLst/>
            <a:ahLst/>
            <a:cxnLst/>
            <a:rect l="l" t="t" r="r" b="b"/>
            <a:pathLst>
              <a:path w="3552" h="1152" extrusionOk="0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366824" y="2133600"/>
            <a:ext cx="5638800" cy="2133600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4"/>
          <p:cNvSpPr/>
          <p:nvPr/>
        </p:nvSpPr>
        <p:spPr>
          <a:xfrm>
            <a:off x="4572000" y="4267200"/>
            <a:ext cx="1371600" cy="2590800"/>
          </a:xfrm>
          <a:custGeom>
            <a:avLst/>
            <a:gdLst/>
            <a:ahLst/>
            <a:cxnLst/>
            <a:rect l="l" t="t" r="r" b="b"/>
            <a:pathLst>
              <a:path w="864" h="1632" extrusionOk="0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7" name="Google Shape;57;p4"/>
          <p:cNvSpPr txBox="1">
            <a:spLocks noGrp="1"/>
          </p:cNvSpPr>
          <p:nvPr>
            <p:ph type="body" idx="1"/>
          </p:nvPr>
        </p:nvSpPr>
        <p:spPr>
          <a:xfrm>
            <a:off x="706902" y="1351672"/>
            <a:ext cx="5718000" cy="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45700" rIns="91425" bIns="0" anchor="t" anchorCtr="0">
            <a:normAutofit/>
          </a:bodyPr>
          <a:lstStyle>
            <a:lvl1pPr marL="457200" lvl="0" indent="-228600" algn="l" rtl="0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F44A9D5-7720-455C-9374-CD8AACA83AF7}" type="datetime1">
              <a:rPr lang="en-US" smtClean="0"/>
              <a:t>4/1/2020</a:t>
            </a:fld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363160" y="402264"/>
            <a:ext cx="8503800" cy="886200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706902" y="512064"/>
            <a:ext cx="81564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640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sz="3800" b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"/>
          <p:cNvSpPr/>
          <p:nvPr/>
        </p:nvSpPr>
        <p:spPr>
          <a:xfrm flipH="1">
            <a:off x="371670" y="680477"/>
            <a:ext cx="273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4"/>
          <p:cNvSpPr/>
          <p:nvPr/>
        </p:nvSpPr>
        <p:spPr>
          <a:xfrm flipH="1">
            <a:off x="411241" y="680477"/>
            <a:ext cx="273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4"/>
          <p:cNvSpPr/>
          <p:nvPr/>
        </p:nvSpPr>
        <p:spPr>
          <a:xfrm flipH="1">
            <a:off x="448594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4"/>
          <p:cNvSpPr/>
          <p:nvPr/>
        </p:nvSpPr>
        <p:spPr>
          <a:xfrm flipH="1">
            <a:off x="476846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4"/>
          <p:cNvSpPr/>
          <p:nvPr/>
        </p:nvSpPr>
        <p:spPr>
          <a:xfrm>
            <a:off x="500478" y="680477"/>
            <a:ext cx="366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body" idx="1"/>
          </p:nvPr>
        </p:nvSpPr>
        <p:spPr>
          <a:xfrm>
            <a:off x="464344" y="17705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7510" algn="l" rtl="0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marL="914400" lvl="1" indent="-365760" algn="l" rtl="0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body" idx="2"/>
          </p:nvPr>
        </p:nvSpPr>
        <p:spPr>
          <a:xfrm>
            <a:off x="4655344" y="17705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7510" algn="l" rtl="0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marL="914400" lvl="1" indent="-365760" algn="l" rtl="0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C6F793F-EC50-4AC2-8666-DF0DC245B265}" type="datetime1">
              <a:rPr lang="en-US" smtClean="0"/>
              <a:t>4/1/2020</a:t>
            </a:fld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/>
          <p:nvPr/>
        </p:nvSpPr>
        <p:spPr>
          <a:xfrm>
            <a:off x="0" y="402265"/>
            <a:ext cx="8867100" cy="886200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Google Shape;77;p6"/>
          <p:cNvSpPr txBox="1"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"/>
          <p:cNvSpPr txBox="1">
            <a:spLocks noGrp="1"/>
          </p:cNvSpPr>
          <p:nvPr>
            <p:ph type="body" idx="1"/>
          </p:nvPr>
        </p:nvSpPr>
        <p:spPr>
          <a:xfrm>
            <a:off x="457200" y="1809750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spcBef>
                <a:spcPts val="700"/>
              </a:spcBef>
              <a:spcAft>
                <a:spcPts val="0"/>
              </a:spcAft>
              <a:buSzPts val="2280"/>
              <a:buNone/>
              <a:defRPr sz="2400" b="1">
                <a:solidFill>
                  <a:schemeClr val="accent2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2"/>
          </p:nvPr>
        </p:nvSpPr>
        <p:spPr>
          <a:xfrm>
            <a:off x="4645025" y="1809750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spcBef>
                <a:spcPts val="700"/>
              </a:spcBef>
              <a:spcAft>
                <a:spcPts val="0"/>
              </a:spcAft>
              <a:buSzPts val="2280"/>
              <a:buNone/>
              <a:defRPr sz="2400" b="1">
                <a:solidFill>
                  <a:schemeClr val="accent2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body" idx="3"/>
          </p:nvPr>
        </p:nvSpPr>
        <p:spPr>
          <a:xfrm>
            <a:off x="457200" y="2459037"/>
            <a:ext cx="4040100" cy="39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3380" algn="l" rtl="0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marL="914400" lvl="1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body" idx="4"/>
          </p:nvPr>
        </p:nvSpPr>
        <p:spPr>
          <a:xfrm>
            <a:off x="4645025" y="2459037"/>
            <a:ext cx="4041900" cy="39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3380" algn="l" rtl="0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marL="914400" lvl="1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AA867E9-47E7-4E59-A505-0DA4C2829F57}" type="datetime1">
              <a:rPr lang="en-US" smtClean="0"/>
              <a:t>4/1/2020</a:t>
            </a:fld>
            <a:endParaRPr/>
          </a:p>
        </p:txBody>
      </p:sp>
      <p:sp>
        <p:nvSpPr>
          <p:cNvPr id="83" name="Google Shape;83;p6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6"/>
          <p:cNvSpPr/>
          <p:nvPr/>
        </p:nvSpPr>
        <p:spPr>
          <a:xfrm>
            <a:off x="87790" y="680477"/>
            <a:ext cx="456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6"/>
          <p:cNvSpPr/>
          <p:nvPr/>
        </p:nvSpPr>
        <p:spPr>
          <a:xfrm>
            <a:off x="47305" y="680477"/>
            <a:ext cx="273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28252" y="680477"/>
            <a:ext cx="90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6"/>
          <p:cNvSpPr/>
          <p:nvPr/>
        </p:nvSpPr>
        <p:spPr>
          <a:xfrm>
            <a:off x="0" y="680477"/>
            <a:ext cx="90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6"/>
          <p:cNvSpPr/>
          <p:nvPr/>
        </p:nvSpPr>
        <p:spPr>
          <a:xfrm flipH="1">
            <a:off x="149902" y="680477"/>
            <a:ext cx="273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6"/>
          <p:cNvSpPr/>
          <p:nvPr/>
        </p:nvSpPr>
        <p:spPr>
          <a:xfrm flipH="1">
            <a:off x="189473" y="680477"/>
            <a:ext cx="273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6"/>
          <p:cNvSpPr/>
          <p:nvPr/>
        </p:nvSpPr>
        <p:spPr>
          <a:xfrm flipH="1">
            <a:off x="226826" y="680477"/>
            <a:ext cx="90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6"/>
          <p:cNvSpPr/>
          <p:nvPr/>
        </p:nvSpPr>
        <p:spPr>
          <a:xfrm flipH="1">
            <a:off x="255078" y="680477"/>
            <a:ext cx="90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6"/>
          <p:cNvSpPr/>
          <p:nvPr/>
        </p:nvSpPr>
        <p:spPr>
          <a:xfrm>
            <a:off x="278710" y="680477"/>
            <a:ext cx="36600" cy="36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D433860-1B28-492C-88BD-45ED7AC5B9BC}" type="datetime1">
              <a:rPr lang="en-US" smtClean="0"/>
              <a:t>4/1/2020</a:t>
            </a:fld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560EC53-4E22-427D-B311-45C96DF222B3}" type="datetime1">
              <a:rPr lang="en-US" smtClean="0"/>
              <a:t>4/1/2020</a:t>
            </a:fld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02" name="Google Shape;102;p8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sz="3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21640" algn="l" rtl="0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marL="914400" lvl="1" indent="-388619" algn="l" rtl="0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74A7E3D9-C06D-43D7-AF43-2D6112B4F776}" type="datetime1">
              <a:rPr lang="en-US" smtClean="0"/>
              <a:t>4/1/2020</a:t>
            </a:fld>
            <a:endParaRPr/>
          </a:p>
        </p:txBody>
      </p:sp>
      <p:sp>
        <p:nvSpPr>
          <p:cNvPr id="108" name="Google Shape;108;p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09" name="Google Shape;109;p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/>
          <p:nvPr/>
        </p:nvSpPr>
        <p:spPr>
          <a:xfrm>
            <a:off x="368032" y="0"/>
            <a:ext cx="8778300" cy="187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Google Shape;112;p10"/>
          <p:cNvCxnSpPr/>
          <p:nvPr/>
        </p:nvCxnSpPr>
        <p:spPr>
          <a:xfrm>
            <a:off x="363195" y="1885028"/>
            <a:ext cx="87825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3" name="Google Shape;113;p10"/>
          <p:cNvGrpSpPr/>
          <p:nvPr/>
        </p:nvGrpSpPr>
        <p:grpSpPr>
          <a:xfrm rot="5400000">
            <a:off x="8514627" y="1218971"/>
            <a:ext cx="132757" cy="128453"/>
            <a:chOff x="6668087" y="1297755"/>
            <a:chExt cx="161840" cy="156593"/>
          </a:xfrm>
        </p:grpSpPr>
        <p:cxnSp>
          <p:nvCxnSpPr>
            <p:cNvPr id="114" name="Google Shape;114;p10"/>
            <p:cNvCxnSpPr/>
            <p:nvPr/>
          </p:nvCxnSpPr>
          <p:spPr>
            <a:xfrm rot="-5400000">
              <a:off x="6664037" y="1301805"/>
              <a:ext cx="88500" cy="804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Google Shape;115;p10"/>
            <p:cNvCxnSpPr/>
            <p:nvPr/>
          </p:nvCxnSpPr>
          <p:spPr>
            <a:xfrm rot="5400000" flipH="1">
              <a:off x="6685979" y="1391348"/>
              <a:ext cx="125700" cy="3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Google Shape;116;p10"/>
            <p:cNvCxnSpPr/>
            <p:nvPr/>
          </p:nvCxnSpPr>
          <p:spPr>
            <a:xfrm rot="5400000" flipH="1">
              <a:off x="6744577" y="1300906"/>
              <a:ext cx="88500" cy="822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7" name="Google Shape;117;p10"/>
          <p:cNvSpPr txBox="1">
            <a:spLocks noGrp="1"/>
          </p:cNvSpPr>
          <p:nvPr>
            <p:ph type="title"/>
          </p:nvPr>
        </p:nvSpPr>
        <p:spPr>
          <a:xfrm>
            <a:off x="914400" y="441251"/>
            <a:ext cx="68580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sz="21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0"/>
          <p:cNvSpPr>
            <a:spLocks noGrp="1"/>
          </p:cNvSpPr>
          <p:nvPr>
            <p:ph type="pic" idx="2"/>
          </p:nvPr>
        </p:nvSpPr>
        <p:spPr>
          <a:xfrm>
            <a:off x="368032" y="1893781"/>
            <a:ext cx="8778300" cy="4960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body" idx="1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marL="914400" lvl="1" indent="-297180" algn="l" rtl="0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marL="1371600" lvl="2" indent="-292100" algn="l" rtl="0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85750" algn="l" rtl="0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marL="2286000" lvl="4" indent="-285750" algn="l" rtl="0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grpSp>
        <p:nvGrpSpPr>
          <p:cNvPr id="120" name="Google Shape;120;p10"/>
          <p:cNvGrpSpPr/>
          <p:nvPr/>
        </p:nvGrpSpPr>
        <p:grpSpPr>
          <a:xfrm rot="5400000">
            <a:off x="8667027" y="1371371"/>
            <a:ext cx="132757" cy="128453"/>
            <a:chOff x="6668087" y="1297755"/>
            <a:chExt cx="161840" cy="156593"/>
          </a:xfrm>
        </p:grpSpPr>
        <p:cxnSp>
          <p:nvCxnSpPr>
            <p:cNvPr id="121" name="Google Shape;121;p10"/>
            <p:cNvCxnSpPr/>
            <p:nvPr/>
          </p:nvCxnSpPr>
          <p:spPr>
            <a:xfrm rot="-5400000">
              <a:off x="6664037" y="1301805"/>
              <a:ext cx="88500" cy="804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2" name="Google Shape;122;p10"/>
            <p:cNvCxnSpPr/>
            <p:nvPr/>
          </p:nvCxnSpPr>
          <p:spPr>
            <a:xfrm rot="5400000" flipH="1">
              <a:off x="6685979" y="1391348"/>
              <a:ext cx="125700" cy="3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Google Shape;123;p10"/>
            <p:cNvCxnSpPr/>
            <p:nvPr/>
          </p:nvCxnSpPr>
          <p:spPr>
            <a:xfrm rot="5400000" flipH="1">
              <a:off x="6744577" y="1300906"/>
              <a:ext cx="88500" cy="822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24" name="Google Shape;124;p10"/>
          <p:cNvGrpSpPr/>
          <p:nvPr/>
        </p:nvGrpSpPr>
        <p:grpSpPr>
          <a:xfrm rot="5400000">
            <a:off x="8320134" y="1474534"/>
            <a:ext cx="132757" cy="128453"/>
            <a:chOff x="6668087" y="1297755"/>
            <a:chExt cx="161840" cy="156593"/>
          </a:xfrm>
        </p:grpSpPr>
        <p:cxnSp>
          <p:nvCxnSpPr>
            <p:cNvPr id="125" name="Google Shape;125;p10"/>
            <p:cNvCxnSpPr/>
            <p:nvPr/>
          </p:nvCxnSpPr>
          <p:spPr>
            <a:xfrm rot="-5400000">
              <a:off x="6664037" y="1301805"/>
              <a:ext cx="88500" cy="804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" name="Google Shape;126;p10"/>
            <p:cNvCxnSpPr/>
            <p:nvPr/>
          </p:nvCxnSpPr>
          <p:spPr>
            <a:xfrm rot="5400000" flipH="1">
              <a:off x="6685979" y="1391348"/>
              <a:ext cx="125700" cy="3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" name="Google Shape;127;p10"/>
            <p:cNvCxnSpPr/>
            <p:nvPr/>
          </p:nvCxnSpPr>
          <p:spPr>
            <a:xfrm rot="5400000" flipH="1">
              <a:off x="6744577" y="1300906"/>
              <a:ext cx="88500" cy="82200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6477000" y="55499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4E486D2-022A-45F0-8EED-15C0A7CE5A05}" type="datetime1">
              <a:rPr lang="en-US" smtClean="0"/>
              <a:t>4/1/2020</a:t>
            </a:fld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914400" y="55499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55499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80002" sy="80002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-1"/>
            <a:ext cx="365700" cy="685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255291" y="5047394"/>
            <a:ext cx="73200" cy="169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255291" y="4796819"/>
            <a:ext cx="732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255291" y="4637685"/>
            <a:ext cx="73200" cy="137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255291" y="4542559"/>
            <a:ext cx="73200" cy="7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309558" y="680477"/>
            <a:ext cx="456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269073" y="680477"/>
            <a:ext cx="273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250020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221768" y="680477"/>
            <a:ext cx="9000" cy="365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fld id="{EFC85145-647F-42F3-91F8-4339D8AC12CC}" type="datetime1">
              <a:rPr lang="en-US" smtClean="0"/>
              <a:t>4/1/2020</a:t>
            </a:fld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r>
              <a:rPr lang="en-GB" smtClean="0"/>
              <a:t>Dr Amina Muazzam</a:t>
            </a:r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>
            <a:spLocks noGrp="1"/>
          </p:cNvSpPr>
          <p:nvPr>
            <p:ph type="ctrTitle"/>
          </p:nvPr>
        </p:nvSpPr>
        <p:spPr>
          <a:xfrm>
            <a:off x="914400" y="25146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9144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err="1" smtClean="0"/>
              <a:t>Dr</a:t>
            </a:r>
            <a:r>
              <a:rPr lang="en-US" sz="2800" dirty="0" smtClean="0"/>
              <a:t> </a:t>
            </a:r>
            <a:r>
              <a:rPr lang="en-US" sz="2800" dirty="0" err="1" smtClean="0"/>
              <a:t>Amina</a:t>
            </a:r>
            <a:r>
              <a:rPr lang="en-US" sz="2800" dirty="0" smtClean="0"/>
              <a:t> </a:t>
            </a:r>
            <a:r>
              <a:rPr lang="en-US" sz="2800" dirty="0" err="1" smtClean="0"/>
              <a:t>Muazzam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LCWU</a:t>
            </a:r>
            <a:fld id="{E3AFDE05-548A-445B-A1AF-0DD95A65108D}" type="datetime1">
              <a:rPr lang="en-US" sz="2800" smtClean="0"/>
              <a:t>4/1/2020</a:t>
            </a:fld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sp>
        <p:nvSpPr>
          <p:cNvPr id="148" name="Google Shape;148;p13"/>
          <p:cNvSpPr txBox="1">
            <a:spLocks noGrp="1"/>
          </p:cNvSpPr>
          <p:nvPr>
            <p:ph type="subTitle" idx="1"/>
          </p:nvPr>
        </p:nvSpPr>
        <p:spPr>
          <a:xfrm>
            <a:off x="914400" y="762000"/>
            <a:ext cx="77724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5130"/>
              <a:buNone/>
            </a:pPr>
            <a:r>
              <a:rPr lang="en-US" sz="5400" dirty="0"/>
              <a:t>Exercise, Diet and Health</a:t>
            </a:r>
            <a:endParaRPr sz="5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ECD5BB-F60D-443E-BCE8-32C5A2AC06D5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Reasons To Exercise </a:t>
            </a:r>
            <a:endParaRPr/>
          </a:p>
        </p:txBody>
      </p:sp>
      <p:sp>
        <p:nvSpPr>
          <p:cNvPr id="203" name="Google Shape;203;p22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Weight Control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Reduced risk of Cardiovascular diseases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Reduction in stress and depression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Enjoyment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Building self-esteem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Socializing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8C6931-7679-45F4-83E3-69ACF2B5DDAA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Benefits of exercise</a:t>
            </a:r>
            <a:br>
              <a:rPr lang="en-US"/>
            </a:br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8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</a:t>
            </a:r>
            <a:r>
              <a:rPr lang="en-US" sz="3237"/>
              <a:t>Improved sense of well-being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Less depression and anxiety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 Improved lung capacity to use oxygen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 Stronger more efficient heart muscle </a:t>
            </a:r>
            <a:endParaRPr sz="3237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Slower resting pulse rate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 Increased muscle strength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 Improved blood supply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 Increased mobility and flexibility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75"/>
              <a:buChar char="▪"/>
            </a:pPr>
            <a:r>
              <a:rPr lang="en-US" sz="3237"/>
              <a:t>Maintains bone strength </a:t>
            </a:r>
            <a:endParaRPr sz="3237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015C964-8433-4BF0-96B8-7652A5959FBA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4"/>
          <p:cNvSpPr txBox="1">
            <a:spLocks noGrp="1"/>
          </p:cNvSpPr>
          <p:nvPr>
            <p:ph type="body" idx="1"/>
          </p:nvPr>
        </p:nvSpPr>
        <p:spPr>
          <a:xfrm>
            <a:off x="990600" y="685800"/>
            <a:ext cx="7696200" cy="56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Delays development of osteoporosis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Less body fat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More lean body tissue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Lower blood sugar level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Improved reaction time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Better balance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More efficient body cooling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Higher HDL (good) blood cholesterol level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Improved blood flow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40"/>
              <a:buChar char="▪"/>
            </a:pPr>
            <a:r>
              <a:rPr lang="en-US" sz="3200"/>
              <a:t> Lower blood pressure </a:t>
            </a:r>
            <a:endParaRPr/>
          </a:p>
          <a:p>
            <a:pPr marL="411480" lvl="0" indent="-16192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850"/>
              <a:buNone/>
            </a:pP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3A76C2C-30A4-4912-9100-BA858C1BC3D0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Reasons for Not Exercising</a:t>
            </a:r>
            <a:endParaRPr/>
          </a:p>
        </p:txBody>
      </p:sp>
      <p:sp>
        <p:nvSpPr>
          <p:cNvPr id="220" name="Google Shape;220;p25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0664" lvl="1" indent="-137159" algn="l" rtl="0">
              <a:spcBef>
                <a:spcPts val="0"/>
              </a:spcBef>
              <a:spcAft>
                <a:spcPts val="0"/>
              </a:spcAft>
              <a:buSzPts val="2340"/>
              <a:buNone/>
            </a:pPr>
            <a:endParaRPr/>
          </a:p>
          <a:p>
            <a:pPr marL="740664" lvl="1" indent="-285750" algn="l" rtl="0">
              <a:spcBef>
                <a:spcPts val="520"/>
              </a:spcBef>
              <a:spcAft>
                <a:spcPts val="0"/>
              </a:spcAft>
              <a:buSzPts val="2340"/>
              <a:buChar char="🢭"/>
            </a:pPr>
            <a:r>
              <a:rPr lang="en-US"/>
              <a:t>Lack of Time </a:t>
            </a:r>
            <a:endParaRPr/>
          </a:p>
          <a:p>
            <a:pPr marL="740664" lvl="1" indent="-285750" algn="l" rtl="0">
              <a:spcBef>
                <a:spcPts val="520"/>
              </a:spcBef>
              <a:spcAft>
                <a:spcPts val="0"/>
              </a:spcAft>
              <a:buSzPts val="2340"/>
              <a:buChar char="🢭"/>
            </a:pPr>
            <a:r>
              <a:rPr lang="en-US"/>
              <a:t>Lack of Energy </a:t>
            </a:r>
            <a:endParaRPr/>
          </a:p>
          <a:p>
            <a:pPr marL="740664" lvl="1" indent="-285750" algn="l" rtl="0">
              <a:spcBef>
                <a:spcPts val="520"/>
              </a:spcBef>
              <a:spcAft>
                <a:spcPts val="0"/>
              </a:spcAft>
              <a:buSzPts val="2340"/>
              <a:buChar char="🢭"/>
            </a:pPr>
            <a:r>
              <a:rPr lang="en-US"/>
              <a:t>Lack of Motivation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D034679-35BF-41C1-BD9B-007DF11C982F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Determinants of Exercise Adherence:</a:t>
            </a:r>
            <a:endParaRPr/>
          </a:p>
        </p:txBody>
      </p:sp>
      <p:sp>
        <p:nvSpPr>
          <p:cNvPr id="226" name="Google Shape;226;p26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Demographic variables (e.g., education, income, gender, socioeconomic status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Early involvement in sport and physical activity during childhood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Group exercising generally produces higher levels of adherence than exercising alone.</a:t>
            </a:r>
            <a:endParaRPr/>
          </a:p>
          <a:p>
            <a:pPr marL="411480" lvl="0" indent="-161925" algn="l" rtl="0">
              <a:spcBef>
                <a:spcPts val="700"/>
              </a:spcBef>
              <a:spcAft>
                <a:spcPts val="0"/>
              </a:spcAft>
              <a:buSzPts val="2850"/>
              <a:buNone/>
            </a:pP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61DB9AB-74A4-40EE-9872-CB9BC4FE9971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Settings for Exercise Intervention</a:t>
            </a:r>
            <a:endParaRPr/>
          </a:p>
        </p:txBody>
      </p:sp>
      <p:sp>
        <p:nvSpPr>
          <p:cNvPr id="232" name="Google Shape;232;p27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Worksites </a:t>
            </a:r>
            <a:endParaRPr sz="2400"/>
          </a:p>
          <a:p>
            <a:pPr marL="582930" lvl="0" indent="-514350" algn="l" rtl="0">
              <a:spcBef>
                <a:spcPts val="700"/>
              </a:spcBef>
              <a:spcAft>
                <a:spcPts val="0"/>
              </a:spcAft>
              <a:buSzPts val="2280"/>
              <a:buFont typeface="Consolas"/>
              <a:buAutoNum type="romanLcPeriod"/>
            </a:pPr>
            <a:r>
              <a:rPr lang="en-US" sz="2400"/>
              <a:t> Promote the use of stairs rather than elevators </a:t>
            </a:r>
            <a:endParaRPr/>
          </a:p>
          <a:p>
            <a:pPr marL="582930" lvl="0" indent="-514350" algn="l" rtl="0">
              <a:spcBef>
                <a:spcPts val="700"/>
              </a:spcBef>
              <a:spcAft>
                <a:spcPts val="0"/>
              </a:spcAft>
              <a:buSzPts val="2280"/>
              <a:buFont typeface="Consolas"/>
              <a:buAutoNum type="romanLcPeriod"/>
            </a:pPr>
            <a:r>
              <a:rPr lang="en-US" sz="2400"/>
              <a:t> Provide five-minute desk stretching at the worksite </a:t>
            </a:r>
            <a:endParaRPr/>
          </a:p>
          <a:p>
            <a:pPr marL="582930" lvl="0" indent="-514350" algn="l" rtl="0">
              <a:spcBef>
                <a:spcPts val="700"/>
              </a:spcBef>
              <a:spcAft>
                <a:spcPts val="0"/>
              </a:spcAft>
              <a:buSzPts val="2280"/>
              <a:buFont typeface="Consolas"/>
              <a:buAutoNum type="romanLcPeriod"/>
            </a:pPr>
            <a:r>
              <a:rPr lang="en-US" sz="2400"/>
              <a:t>  Try startin</a:t>
            </a:r>
            <a:r>
              <a:rPr lang="en-US" sz="2600"/>
              <a:t>g an in-house aerobic walking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Home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Community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Health Care Facilities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schools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BE7E2C3-EA6D-4172-9AFA-3610BF34F587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Exercise and Aging</a:t>
            </a:r>
            <a:endParaRPr/>
          </a:p>
        </p:txBody>
      </p:sp>
      <p:sp>
        <p:nvSpPr>
          <p:cNvPr id="238" name="Google Shape;238;p28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Functional capacity peaks between 20 and 30 years of age and decreases with advancing years.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Active people show 25% higher functional capacity at any age over sedentary counterparts!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Physical capacity will decline with age, but older people can still improve! </a:t>
            </a:r>
            <a:endParaRPr/>
          </a:p>
          <a:p>
            <a:pPr marL="41148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Cardiovascular System Responds to Training at any AGE!! </a:t>
            </a:r>
            <a:endParaRPr/>
          </a:p>
          <a:p>
            <a:pPr marL="411480" lvl="0" indent="-16192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850"/>
              <a:buNone/>
            </a:pP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C5C3AA1-6BAF-475E-8951-A292450383B1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9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Aging vs. Sedentary Lifestyle</a:t>
            </a:r>
            <a:endParaRPr/>
          </a:p>
        </p:txBody>
      </p:sp>
      <p:sp>
        <p:nvSpPr>
          <p:cNvPr id="244" name="Google Shape;244;p29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Aging and being sedentary combined, facilitates loss of physical capacity.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Many people blame “getting old” for everything (usually lack of activity).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Human body improves with activity...REGARDLESS OF AGE!!!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F654CB-D916-4AAA-A238-0C0479A6C248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>
            <a:spLocks noGrp="1"/>
          </p:cNvSpPr>
          <p:nvPr>
            <p:ph type="subTitle" idx="1"/>
          </p:nvPr>
        </p:nvSpPr>
        <p:spPr>
          <a:xfrm>
            <a:off x="914400" y="1828800"/>
            <a:ext cx="7772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180"/>
              <a:buNone/>
            </a:pPr>
            <a:r>
              <a:rPr lang="en-US" sz="4400"/>
              <a:t>Fight against Lifestyle Disorders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00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00"/>
              <a:buNone/>
            </a:pP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D6690B-A7E2-4BA3-A442-0AD7EC4EAFD1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Cardiovascular Diseases &amp; Exercise</a:t>
            </a:r>
            <a:endParaRPr/>
          </a:p>
        </p:txBody>
      </p:sp>
      <p:sp>
        <p:nvSpPr>
          <p:cNvPr id="255" name="Google Shape;255;p31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Cardiovascular diseases including: Coronary Artery Disease (CAD) is the leading killer Cardiovascular disease includes all diseases associated with the heart and / or blood vessels. 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E020FB-62DC-4FC5-8B11-B08BB1316F09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HEALTH</a:t>
            </a:r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The word HEALTH is etymologically connected to WHOLE and HOLY -&gt; when you are healthy you are: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whole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fulfilled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connected/ interconnected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aware of the larger whole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happy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18FC70-09A2-49B0-874B-7026B678EDB1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Risk Factors for CAD </a:t>
            </a:r>
            <a:endParaRPr/>
          </a:p>
        </p:txBody>
      </p:sp>
      <p:sp>
        <p:nvSpPr>
          <p:cNvPr id="261" name="Google Shape;261;p32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8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Modifiable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     – Obesity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     – Sedentary life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     – Blood lipids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Diet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Hypertension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Smoking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Diabetes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Tension &amp; stress </a:t>
            </a:r>
            <a:endParaRPr sz="2775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r>
              <a:rPr lang="en-US" sz="2775"/>
              <a:t>	– Education</a:t>
            </a:r>
            <a:endParaRPr/>
          </a:p>
          <a:p>
            <a:pPr marL="411480" lvl="0" indent="-17549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None/>
            </a:pPr>
            <a:endParaRPr sz="2775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F834EA-0B44-4189-B98D-65EFECC4510B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Exercise protects against CAD by:</a:t>
            </a:r>
            <a:endParaRPr/>
          </a:p>
        </p:txBody>
      </p:sp>
      <p:sp>
        <p:nvSpPr>
          <p:cNvPr id="267" name="Google Shape;267;p33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None/>
            </a:pP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Developing a more favorable body composition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Decreases clot formation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Reduces stress and tension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4899167-F4D6-4C40-ADE8-97521C94EB53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4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Benefits of exercise</a:t>
            </a:r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8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Improved health</a:t>
            </a:r>
            <a:endParaRPr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Stronger muscles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Better flexibility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Improved posture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Improved heart and lung system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Better appetite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Feeling more relaxed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Better social life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Improved quality of life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Reduced risk of disease and ill-health</a:t>
            </a:r>
            <a:endParaRPr sz="2775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6BB95E-8797-4EB1-90DD-489EE367E5A3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5400"/>
              <a:buFont typeface="Consolas"/>
              <a:buNone/>
            </a:pPr>
            <a:r>
              <a:rPr lang="en-US" sz="5400"/>
              <a:t>Summary</a:t>
            </a:r>
            <a:endParaRPr sz="5400"/>
          </a:p>
        </p:txBody>
      </p:sp>
      <p:sp>
        <p:nvSpPr>
          <p:cNvPr id="279" name="Google Shape;279;p35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Exercise reduces risk factors in some most common health problems: heart disease, obesity , diabetes, and stress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Exercise gives healthy and long life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Doing exercise will reduce economic burden of your family by reducing risk of lifestyle disorders.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Your positive attitude will be the strength of our society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3CB01AC-55AF-4577-BD33-7D3F5CC144D1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Hypertension &amp; Exercise</a:t>
            </a:r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4180"/>
              <a:buChar char="▪"/>
            </a:pPr>
            <a:r>
              <a:rPr lang="en-US" sz="4400"/>
              <a:t>Often called “silent killer” </a:t>
            </a:r>
            <a:endParaRPr sz="4400"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660"/>
              <a:buFont typeface="Noto Sans Symbols"/>
              <a:buChar char="⮚"/>
            </a:pPr>
            <a:r>
              <a:rPr lang="en-US" sz="2800"/>
              <a:t>  Most people do not know they have it </a:t>
            </a:r>
            <a:endParaRPr sz="2800"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660"/>
              <a:buFont typeface="Noto Sans Symbols"/>
              <a:buChar char="⮚"/>
            </a:pPr>
            <a:r>
              <a:rPr lang="en-US" sz="2800"/>
              <a:t>90% of causes are of unknown etiology (essential hypertension)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660"/>
              <a:buFont typeface="Noto Sans Symbols"/>
              <a:buChar char="⮚"/>
            </a:pPr>
            <a:r>
              <a:rPr lang="en-US" sz="2800"/>
              <a:t>Uncorrected, HT can lead to heart failure, heart attack, stroke, and kidney failure. </a:t>
            </a:r>
            <a:endParaRPr sz="2800"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3800"/>
              <a:buFont typeface="Noto Sans Symbols"/>
              <a:buChar char="⮚"/>
            </a:pPr>
            <a:r>
              <a:rPr lang="en-US" sz="4000"/>
              <a:t>Exercise</a:t>
            </a:r>
            <a:r>
              <a:rPr lang="en-US" sz="2800"/>
              <a:t> is often the best way lower borderline – hypertension.</a:t>
            </a:r>
            <a:endParaRPr sz="28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4072BE1-F17D-48BA-85DE-7D830EB0A2BB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7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Diabetes and Exercise</a:t>
            </a:r>
            <a:endParaRPr/>
          </a:p>
        </p:txBody>
      </p:sp>
      <p:sp>
        <p:nvSpPr>
          <p:cNvPr id="291" name="Google Shape;291;p37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Most diabetics are Type II, adult onset.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Exercise and obesity are the two largest risk factors for Type II diabetes.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Most Type II diabetics can control blood glucose with </a:t>
            </a:r>
            <a:r>
              <a:rPr lang="en-US" sz="4000">
                <a:solidFill>
                  <a:schemeClr val="accent3"/>
                </a:solidFill>
              </a:rPr>
              <a:t>diet and exercise </a:t>
            </a:r>
            <a:r>
              <a:rPr lang="en-US"/>
              <a:t> and can often live completely free of insulin therapy.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7079E3-6871-4EC3-8099-1D29B1EBD20F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Levels of Health include:</a:t>
            </a:r>
            <a:endParaRPr/>
          </a:p>
        </p:txBody>
      </p:sp>
      <p:sp>
        <p:nvSpPr>
          <p:cNvPr id="160" name="Google Shape;160;p15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Physical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Emotional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Spiritual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Intellectual/Mental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Social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Environmental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Global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D1E558E-366A-44E2-8CDE-FFD3066D3597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The Health Triangle </a:t>
            </a:r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None/>
            </a:pPr>
            <a:r>
              <a:rPr lang="en-US"/>
              <a:t>•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Health is the measure of our body’s efficiency and over-all well-being.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19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• The health triangle is a measure of the different aspects of health.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190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• The health triangle consists of: Physical, Social, and Mental Health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9891" y="3352800"/>
            <a:ext cx="4585509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AA7443-8C66-4E22-9C4C-3E4C6C7C0AA8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Physical Health </a:t>
            </a:r>
            <a:endParaRPr/>
          </a:p>
        </p:txBody>
      </p:sp>
      <p:sp>
        <p:nvSpPr>
          <p:cNvPr id="173" name="Google Shape;173;p17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Physical health deals with the body’s ability to function.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None/>
            </a:pPr>
            <a:r>
              <a:rPr lang="en-US" sz="2550"/>
              <a:t>• Physical health has many components including: Exercise, Nutrition, sleep, and weight management</a:t>
            </a:r>
            <a:endParaRPr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Absence of Disease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Plenty of Exercise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Proper Nutrition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Enough Sleep Every Day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Regular Periods of Relaxation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Absence of Abuse of Body: Violence, Drugs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Safe Sexual Life</a:t>
            </a:r>
            <a:endParaRPr sz="255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AACE9D4-5B42-4997-8EB1-5BE8797AD7B5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5400"/>
              <a:buFont typeface="Consolas"/>
              <a:buNone/>
            </a:pPr>
            <a:r>
              <a:rPr lang="en-US" sz="5400"/>
              <a:t>DIET</a:t>
            </a:r>
            <a:endParaRPr sz="5400"/>
          </a:p>
        </p:txBody>
      </p:sp>
      <p:sp>
        <p:nvSpPr>
          <p:cNvPr id="179" name="Google Shape;179;p18"/>
          <p:cNvSpPr txBox="1">
            <a:spLocks noGrp="1"/>
          </p:cNvSpPr>
          <p:nvPr>
            <p:ph type="body" idx="1"/>
          </p:nvPr>
        </p:nvSpPr>
        <p:spPr>
          <a:xfrm>
            <a:off x="685793" y="1426485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8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 A diet that contains adequate amounts of all the necessary nutrients required for healthy growth and activity.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A balanced diet contains sufficient amounts of fiber and the various nutrients to ensure good health.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Food should also provide the appropriate amount of energy and adequate amounts of water. </a:t>
            </a:r>
            <a:endParaRPr sz="2775"/>
          </a:p>
          <a:p>
            <a:pPr marL="411480" lvl="0" indent="-34289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636"/>
              <a:buChar char="▪"/>
            </a:pPr>
            <a:r>
              <a:rPr lang="en-US" sz="2775"/>
              <a:t>A balanced diet should be both adequate and wholesome.</a:t>
            </a:r>
            <a:endParaRPr sz="2775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8EA781-B2AA-43DA-8837-59F29D51A943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Why is a balanced diet important??</a:t>
            </a:r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It is essential for a healthy body and a healthy mind. You are what you consume!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A balanced diet is important to maintain health and a sensible body weight.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No single food will provide all nutrients it is essential for a balanced diet that it must contain sufficient amount of nutrients such as carbohydrates, fat, vitamins, minerals etc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11A13F8-DACF-4040-8D57-76B5324F1BD7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FITNESS -&gt; Components of Fitness </a:t>
            </a:r>
            <a:endParaRPr/>
          </a:p>
        </p:txBody>
      </p:sp>
      <p:sp>
        <p:nvSpPr>
          <p:cNvPr id="191" name="Google Shape;191;p20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Cardio-Vascular Fitness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-&gt; Aerobic Exercise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Muscular Endurance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-&gt; Strength Training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Flexibility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-&gt; Stretching 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In Addition: Skill-Related Fitness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en-US"/>
              <a:t> -&gt; Balance, Coordination, etc.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C27CF93-C96A-4604-A33C-4260F95DC23B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</a:pPr>
            <a:r>
              <a:rPr lang="en-US" sz="3600"/>
              <a:t>How the concept of exercise emerged?</a:t>
            </a:r>
            <a:br>
              <a:rPr lang="en-US" sz="3600"/>
            </a:br>
            <a:endParaRPr sz="3600"/>
          </a:p>
        </p:txBody>
      </p:sp>
      <p:sp>
        <p:nvSpPr>
          <p:cNvPr id="197" name="Google Shape;197;p21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The benefits of exercise have been known since antiquity.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>
                <a:solidFill>
                  <a:schemeClr val="accent3"/>
                </a:solidFill>
              </a:rPr>
              <a:t> Marcus Cicero, around 65 BC</a:t>
            </a:r>
            <a:r>
              <a:rPr lang="en-US" sz="2550"/>
              <a:t>, stated:</a:t>
            </a:r>
            <a:r>
              <a:rPr lang="en-US" sz="2805">
                <a:solidFill>
                  <a:schemeClr val="accent3"/>
                </a:solidFill>
              </a:rPr>
              <a:t> "It is exercise alone that supports the spirits, and keeps the mind in vigor."</a:t>
            </a:r>
            <a:r>
              <a:rPr lang="en-US" sz="2550"/>
              <a:t> However, the link between physical health and exercise (or lack of it) was only discovered </a:t>
            </a:r>
            <a:r>
              <a:rPr lang="en-US" sz="2550">
                <a:solidFill>
                  <a:schemeClr val="accent3"/>
                </a:solidFill>
              </a:rPr>
              <a:t>in 1949 and reported in 1953 by a team led by Jerry Morris.</a:t>
            </a:r>
            <a:r>
              <a:rPr lang="en-US" sz="2550"/>
              <a:t> </a:t>
            </a:r>
            <a:endParaRPr sz="2550"/>
          </a:p>
          <a:p>
            <a:pPr marL="41148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23"/>
              <a:buChar char="▪"/>
            </a:pPr>
            <a:r>
              <a:rPr lang="en-US" sz="2550"/>
              <a:t> Dr. Morris noted that bus drivers had a sedentary occupation and a higher incidence of heart disease, while bus conductors were forced to move continually and had a lower incidence heart disease.</a:t>
            </a:r>
            <a:endParaRPr sz="255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9CDC5C2-6C72-4893-B4C1-16A8259331A5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Dr Amina Muazzam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1138</Words>
  <Application>Microsoft Office PowerPoint</Application>
  <PresentationFormat>On-screen Show (4:3)</PresentationFormat>
  <Paragraphs>227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Metro</vt:lpstr>
      <vt:lpstr> Dr Amina Muazzam LCWU4/1/2020   </vt:lpstr>
      <vt:lpstr>HEALTH</vt:lpstr>
      <vt:lpstr>Levels of Health include:</vt:lpstr>
      <vt:lpstr>The Health Triangle </vt:lpstr>
      <vt:lpstr>Physical Health </vt:lpstr>
      <vt:lpstr>DIET</vt:lpstr>
      <vt:lpstr>Why is a balanced diet important??</vt:lpstr>
      <vt:lpstr>FITNESS -&gt; Components of Fitness </vt:lpstr>
      <vt:lpstr>How the concept of exercise emerged? </vt:lpstr>
      <vt:lpstr>Reasons To Exercise </vt:lpstr>
      <vt:lpstr>Benefits of exercise </vt:lpstr>
      <vt:lpstr>PowerPoint Presentation</vt:lpstr>
      <vt:lpstr>Reasons for Not Exercising</vt:lpstr>
      <vt:lpstr>Determinants of Exercise Adherence:</vt:lpstr>
      <vt:lpstr>Settings for Exercise Intervention</vt:lpstr>
      <vt:lpstr>Exercise and Aging</vt:lpstr>
      <vt:lpstr>Aging vs. Sedentary Lifestyle</vt:lpstr>
      <vt:lpstr>PowerPoint Presentation</vt:lpstr>
      <vt:lpstr>Cardiovascular Diseases &amp; Exercise</vt:lpstr>
      <vt:lpstr>Risk Factors for CAD </vt:lpstr>
      <vt:lpstr>Exercise protects against CAD by:</vt:lpstr>
      <vt:lpstr>Benefits of exercise</vt:lpstr>
      <vt:lpstr>Summary</vt:lpstr>
      <vt:lpstr>Hypertension &amp; Exercise</vt:lpstr>
      <vt:lpstr>Diabetes and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 Amina Muazzam LCWU4/1/2020   </dc:title>
  <cp:lastModifiedBy>Windows User</cp:lastModifiedBy>
  <cp:revision>1</cp:revision>
  <dcterms:modified xsi:type="dcterms:W3CDTF">2020-04-01T17:48:00Z</dcterms:modified>
</cp:coreProperties>
</file>